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Skill Enhancement Course (SEC)</a:t>
            </a:r>
            <a:br>
              <a:rPr lang="en-US" b="1" dirty="0" smtClean="0"/>
            </a:br>
            <a:r>
              <a:rPr lang="en-US" b="1" dirty="0" smtClean="0"/>
              <a:t>T1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                              </a:t>
            </a:r>
            <a:r>
              <a:rPr lang="en-US" sz="4300" b="1" u="sng" dirty="0" smtClean="0"/>
              <a:t>Logic and Sets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Prepared by: </a:t>
            </a:r>
          </a:p>
          <a:p>
            <a:pPr marL="0" indent="0" algn="r">
              <a:buNone/>
            </a:pPr>
            <a:r>
              <a:rPr lang="en-US" dirty="0"/>
              <a:t>Dr. Rima </a:t>
            </a:r>
            <a:r>
              <a:rPr lang="en-US" dirty="0" smtClean="0"/>
              <a:t>Barik</a:t>
            </a:r>
          </a:p>
          <a:p>
            <a:pPr marL="0" indent="0" algn="r">
              <a:buNone/>
            </a:pPr>
            <a:r>
              <a:rPr lang="en-US"/>
              <a:t>On 01/09/2023</a:t>
            </a:r>
          </a:p>
          <a:p>
            <a:pPr marL="0" indent="0" algn="r">
              <a:buNone/>
            </a:pPr>
            <a:r>
              <a:rPr lang="en-US" smtClean="0"/>
              <a:t>Department </a:t>
            </a:r>
            <a:r>
              <a:rPr lang="en-US" dirty="0"/>
              <a:t>of Mathematics</a:t>
            </a:r>
          </a:p>
          <a:p>
            <a:pPr marL="0" indent="0" algn="r">
              <a:buNone/>
            </a:pPr>
            <a:r>
              <a:rPr lang="en-US" dirty="0"/>
              <a:t>Khatra Adibasi Mahavidyalaya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1438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Variables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variable x is bound in a </a:t>
            </a:r>
            <a:r>
              <a:rPr lang="en-US" dirty="0" smtClean="0"/>
              <a:t>predicate formula </a:t>
            </a:r>
            <a:r>
              <a:rPr lang="en-US" dirty="0"/>
              <a:t>if it is within the scope of a </a:t>
            </a:r>
            <a:r>
              <a:rPr lang="en-US" dirty="0" smtClean="0"/>
              <a:t>quantifier, that is either </a:t>
            </a:r>
            <a:r>
              <a:rPr lang="en-US" dirty="0"/>
              <a:t>(∀x) or (∃x</a:t>
            </a:r>
            <a:r>
              <a:rPr lang="en-US" dirty="0" smtClean="0"/>
              <a:t>) in </a:t>
            </a:r>
            <a:r>
              <a:rPr lang="en-US" dirty="0"/>
              <a:t>first order logic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078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Negation 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Negation</a:t>
                </a:r>
                <a:r>
                  <a:rPr lang="en-US" dirty="0"/>
                  <a:t> must have the complete opposite truth value from the original statement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For a universal quantifier,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IN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∀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𝑈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i="1" smtClean="0">
                        <a:latin typeface="Cambria Math"/>
                        <a:ea typeface="Cambria Math"/>
                      </a:rPr>
                      <m:t>≡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∃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IN" dirty="0" smtClean="0"/>
              </a:p>
              <a:p>
                <a:r>
                  <a:rPr lang="en-US" dirty="0"/>
                  <a:t>For </a:t>
                </a:r>
                <a:r>
                  <a:rPr lang="en-US" dirty="0" smtClean="0"/>
                  <a:t>an existential </a:t>
                </a:r>
                <a:r>
                  <a:rPr lang="en-US" dirty="0"/>
                  <a:t>quantifier</a:t>
                </a:r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∃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𝑈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,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IN" dirty="0" smtClean="0"/>
                  <a:t>;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∃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𝑈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 ≡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𝑈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,¬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en-IN" dirty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17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Quantification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Let p(x) = x &gt; 2 and q(x) = x &gt; 1. Then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𝑞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IN" dirty="0" smtClean="0"/>
                  <a:t> means for all values of x, if x&gt;2 then x&gt;1.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This type of quantification is called conditional quantification.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(¬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𝑞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IN" dirty="0" smtClean="0"/>
                  <a:t> is the inverse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𝑞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IN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𝑞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IN" dirty="0" smtClean="0"/>
                  <a:t> is the converse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𝑞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IN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(¬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𝑞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¬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IN" dirty="0" smtClean="0"/>
                  <a:t> is the contrapositive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→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𝑞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333" t="-269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5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/>
              <a:t>UNIT 1</a:t>
            </a:r>
            <a:r>
              <a:rPr lang="en-IN" sz="5400" dirty="0"/>
              <a:t/>
            </a:r>
            <a:br>
              <a:rPr lang="en-IN" sz="5400" dirty="0"/>
            </a:br>
            <a:r>
              <a:rPr lang="en-IN" sz="5400" u="sng" dirty="0" smtClean="0"/>
              <a:t>Mathematical </a:t>
            </a:r>
            <a:r>
              <a:rPr lang="en-US" sz="5400" u="sng" dirty="0" smtClean="0"/>
              <a:t>Logic</a:t>
            </a:r>
            <a:endParaRPr lang="en-IN" sz="5400" u="sng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 smtClean="0"/>
              <a:t>Topics to be introduced here:</a:t>
            </a: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Predicate</a:t>
            </a:r>
          </a:p>
          <a:p>
            <a:pPr marL="514350" indent="-514350">
              <a:buAutoNum type="arabicParenR"/>
            </a:pPr>
            <a:r>
              <a:rPr lang="en-US" dirty="0" smtClean="0"/>
              <a:t>Quantifier</a:t>
            </a: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56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Predicates 	</a:t>
            </a:r>
            <a:br>
              <a:rPr lang="en-IN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Definition: A predicate is a function involving zero or more variables, which returns a </a:t>
            </a:r>
            <a:r>
              <a:rPr lang="en-US" sz="2800" dirty="0" err="1" smtClean="0">
                <a:solidFill>
                  <a:schemeClr val="tx1"/>
                </a:solidFill>
              </a:rPr>
              <a:t>boolean</a:t>
            </a:r>
            <a:r>
              <a:rPr lang="en-US" sz="2800" dirty="0" smtClean="0">
                <a:solidFill>
                  <a:schemeClr val="tx1"/>
                </a:solidFill>
              </a:rPr>
              <a:t> value (0 or 1). </a:t>
            </a:r>
            <a:endParaRPr lang="en-IN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891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Predicate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                                            contd.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propositional function.</a:t>
            </a:r>
          </a:p>
          <a:p>
            <a:r>
              <a:rPr lang="en-US" dirty="0" smtClean="0"/>
              <a:t>It describes some properties of the subject (</a:t>
            </a:r>
            <a:r>
              <a:rPr lang="en-US" dirty="0" err="1"/>
              <a:t>i</a:t>
            </a:r>
            <a:r>
              <a:rPr lang="en-US" dirty="0" err="1" smtClean="0"/>
              <a:t>,e</a:t>
            </a:r>
            <a:r>
              <a:rPr lang="en-US" dirty="0" smtClean="0"/>
              <a:t>, the variable/s) of the statement.</a:t>
            </a:r>
          </a:p>
          <a:p>
            <a:r>
              <a:rPr lang="en-US" dirty="0" smtClean="0"/>
              <a:t>A proposition may be constructed from a predicate by assuming a value to the variable ( assigning a subject)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9700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Predicate </a:t>
            </a:r>
            <a:br>
              <a:rPr lang="en-US" dirty="0"/>
            </a:br>
            <a:r>
              <a:rPr lang="en-US" dirty="0"/>
              <a:t>                                                      contd.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r>
                  <a:rPr lang="en-US" dirty="0" smtClean="0"/>
                  <a:t>Example :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(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)   p(x) = x + 8 &lt; 20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(ii)  q(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smtClean="0">
                        <a:latin typeface="Cambria Math"/>
                      </a:rPr>
                      <m:t>≤</m:t>
                    </m:r>
                    <m:r>
                      <a:rPr lang="en-US" b="0" i="1" smtClean="0">
                        <a:latin typeface="Cambria Math"/>
                      </a:rPr>
                      <m:t>20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endParaRPr lang="en-US" dirty="0" smtClean="0"/>
              </a:p>
              <a:p>
                <a:r>
                  <a:rPr lang="en-US" dirty="0" smtClean="0"/>
                  <a:t>Universe of discourse : The set from which the values for the variables of a predicate can be assigned, are known as the </a:t>
                </a:r>
                <a:r>
                  <a:rPr lang="en-US" dirty="0"/>
                  <a:t>Universe of </a:t>
                </a:r>
                <a:r>
                  <a:rPr lang="en-US" dirty="0" smtClean="0"/>
                  <a:t>discourse of that predicate.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Truth Set: The subset of the </a:t>
                </a:r>
                <a:r>
                  <a:rPr lang="en-US" dirty="0"/>
                  <a:t>Universe of </a:t>
                </a:r>
                <a:r>
                  <a:rPr lang="en-US" dirty="0" smtClean="0"/>
                  <a:t>discourse, for which the truth value of a predicate is T or 1, is called the truth set of the predicate.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</a:t>
                </a: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2156" r="-59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341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Definition: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word or phrase that is used before a </a:t>
            </a:r>
            <a:r>
              <a:rPr lang="en-US" dirty="0" smtClean="0"/>
              <a:t>noun</a:t>
            </a:r>
            <a:r>
              <a:rPr lang="en-US" dirty="0"/>
              <a:t> to show the </a:t>
            </a:r>
            <a:r>
              <a:rPr lang="en-US" dirty="0" smtClean="0"/>
              <a:t>amount</a:t>
            </a:r>
            <a:r>
              <a:rPr lang="en-US" dirty="0"/>
              <a:t> of it that is being </a:t>
            </a:r>
            <a:r>
              <a:rPr lang="en-US" dirty="0" smtClean="0"/>
              <a:t>considered, is called a Quantifier.</a:t>
            </a:r>
          </a:p>
          <a:p>
            <a:r>
              <a:rPr lang="en-US" dirty="0" smtClean="0"/>
              <a:t>A quantifier converts a predicate into a proposition without assigning any particular value to its variable/s.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6751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Quantifier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                                  contd.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Quantifiers: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(1) Universal Quantifier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(2) Existential Quantifier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881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Quantifier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For a predicate p(x), the universal quantification means that p(x) is true for all values of x on its universe of discourse.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This can be expressed as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ea typeface="Cambria Math"/>
                      </a:rPr>
                      <m:t>"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∀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(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)"</m:t>
                    </m:r>
                  </m:oMath>
                </a14:m>
                <a:r>
                  <a:rPr lang="en-IN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or, if U :=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dirty="0" smtClean="0"/>
                  <a:t>, …….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} </m:t>
                    </m:r>
                  </m:oMath>
                </a14:m>
                <a:r>
                  <a:rPr lang="en-IN" dirty="0" smtClean="0"/>
                  <a:t>is the </a:t>
                </a:r>
                <a:r>
                  <a:rPr lang="en-US" dirty="0"/>
                  <a:t>universe of </a:t>
                </a:r>
                <a:r>
                  <a:rPr lang="en-US" dirty="0" smtClean="0"/>
                  <a:t>discourse, then </a:t>
                </a:r>
                <a:r>
                  <a:rPr lang="en-US" dirty="0"/>
                  <a:t>universal quantification </a:t>
                </a:r>
                <a:r>
                  <a:rPr lang="en-US" dirty="0" smtClean="0"/>
                  <a:t>of p(x) can be expressed as </a:t>
                </a:r>
                <a14:m>
                  <m:oMath xmlns:m="http://schemas.openxmlformats.org/officeDocument/2006/math">
                    <m:nary>
                      <m:naryPr>
                        <m:chr m:val="⋀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dirty="0" smtClean="0"/>
                  <a:t> </a:t>
                </a:r>
                <a:endParaRPr lang="en-IN" dirty="0" smtClean="0"/>
              </a:p>
              <a:p>
                <a:pPr marL="0" indent="0">
                  <a:buNone/>
                </a:pPr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582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Existential </a:t>
            </a:r>
            <a:r>
              <a:rPr lang="en-US" dirty="0"/>
              <a:t>Quantifier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For a predicate p(x), the Existential quantification </a:t>
                </a:r>
                <a:r>
                  <a:rPr lang="en-US" dirty="0"/>
                  <a:t>means </a:t>
                </a:r>
                <a:r>
                  <a:rPr lang="en-US" dirty="0" smtClean="0"/>
                  <a:t>that there exists a value </a:t>
                </a:r>
                <a:r>
                  <a:rPr lang="en-US" dirty="0"/>
                  <a:t>of x on its universe of </a:t>
                </a:r>
                <a:r>
                  <a:rPr lang="en-US" dirty="0" smtClean="0"/>
                  <a:t>discourse for which </a:t>
                </a:r>
                <a:r>
                  <a:rPr lang="en-US" dirty="0"/>
                  <a:t>p(x) is </a:t>
                </a:r>
                <a:r>
                  <a:rPr lang="en-US" dirty="0" smtClean="0"/>
                  <a:t>true.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  This can be expressed as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  <a:ea typeface="Cambria Math"/>
                      </a:rPr>
                      <m:t>"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∃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𝑝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)"</m:t>
                    </m:r>
                  </m:oMath>
                </a14:m>
                <a:r>
                  <a:rPr lang="en-IN" dirty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     or, if U :=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IN" dirty="0"/>
                  <a:t>, …….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} </m:t>
                    </m:r>
                  </m:oMath>
                </a14:m>
                <a:r>
                  <a:rPr lang="en-IN" dirty="0"/>
                  <a:t>is the </a:t>
                </a:r>
                <a:r>
                  <a:rPr lang="en-US" dirty="0"/>
                  <a:t>universe of discourse, then universal quantification of p(x) can be expressed </a:t>
                </a:r>
                <a:r>
                  <a:rPr lang="en-US" dirty="0" smtClean="0"/>
                  <a:t>as </a:t>
                </a:r>
                <a14:m>
                  <m:oMath xmlns:m="http://schemas.openxmlformats.org/officeDocument/2006/math">
                    <m:nary>
                      <m:naryPr>
                        <m:chr m:val="⋁"/>
                        <m:limLoc m:val="subSup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𝑘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.</m:t>
                        </m:r>
                      </m:e>
                    </m:nary>
                  </m:oMath>
                </a14:m>
                <a:endParaRPr lang="en-IN" dirty="0"/>
              </a:p>
              <a:p>
                <a:endParaRPr lang="en-IN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 t="-1752" r="-103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714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599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Skill Enhancement Course (SEC) T1</vt:lpstr>
      <vt:lpstr>UNIT 1 Mathematical Logic</vt:lpstr>
      <vt:lpstr>Predicates   </vt:lpstr>
      <vt:lpstr>Predicate                                                        contd.</vt:lpstr>
      <vt:lpstr>Predicate                                                        contd.</vt:lpstr>
      <vt:lpstr>Quantifiers</vt:lpstr>
      <vt:lpstr>Quantifier                                                        contd.</vt:lpstr>
      <vt:lpstr>Universal Quantifier</vt:lpstr>
      <vt:lpstr>Existential Quantifier</vt:lpstr>
      <vt:lpstr>Binding Variables</vt:lpstr>
      <vt:lpstr>Negation </vt:lpstr>
      <vt:lpstr>Conditional Quantification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AdminUser</dc:creator>
  <cp:lastModifiedBy>AdminUser</cp:lastModifiedBy>
  <cp:revision>13</cp:revision>
  <dcterms:created xsi:type="dcterms:W3CDTF">2006-08-16T00:00:00Z</dcterms:created>
  <dcterms:modified xsi:type="dcterms:W3CDTF">2024-02-22T02:35:46Z</dcterms:modified>
</cp:coreProperties>
</file>